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7" autoAdjust="0"/>
  </p:normalViewPr>
  <p:slideViewPr>
    <p:cSldViewPr>
      <p:cViewPr varScale="1">
        <p:scale>
          <a:sx n="88" d="100"/>
          <a:sy n="88" d="100"/>
        </p:scale>
        <p:origin x="-1062" y="-96"/>
      </p:cViewPr>
      <p:guideLst>
        <p:guide orient="horz" pos="2160"/>
        <p:guide pos="2880"/>
      </p:guideLst>
    </p:cSldViewPr>
  </p:slideViewPr>
  <p:outlineViewPr>
    <p:cViewPr>
      <p:scale>
        <a:sx n="33" d="100"/>
        <a:sy n="33" d="100"/>
      </p:scale>
      <p:origin x="30" y="1761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D386B351-D9A2-4D58-B4A8-266EEFDD5864}" type="datetimeFigureOut">
              <a:rPr lang="en-US" smtClean="0"/>
              <a:pPr/>
              <a:t>5/22/2011</a:t>
            </a:fld>
            <a:endParaRPr lang="en-US"/>
          </a:p>
        </p:txBody>
      </p:sp>
      <p:sp>
        <p:nvSpPr>
          <p:cNvPr id="4" name="Footer Placeholder 3"/>
          <p:cNvSpPr>
            <a:spLocks noGrp="1"/>
          </p:cNvSpPr>
          <p:nvPr>
            <p:ph type="ftr" sz="quarter" idx="2"/>
          </p:nvPr>
        </p:nvSpPr>
        <p:spPr>
          <a:xfrm>
            <a:off x="0" y="8845550"/>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5550"/>
            <a:ext cx="2971800" cy="465138"/>
          </a:xfrm>
          <a:prstGeom prst="rect">
            <a:avLst/>
          </a:prstGeom>
        </p:spPr>
        <p:txBody>
          <a:bodyPr vert="horz" lIns="91440" tIns="45720" rIns="91440" bIns="45720" rtlCol="0" anchor="b"/>
          <a:lstStyle>
            <a:lvl1pPr algn="r">
              <a:defRPr sz="1200"/>
            </a:lvl1pPr>
          </a:lstStyle>
          <a:p>
            <a:fld id="{3CF9BE51-0784-47E1-B403-75B2F0CFD6D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1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14"/>
          </a:xfrm>
          <a:prstGeom prst="rect">
            <a:avLst/>
          </a:prstGeom>
        </p:spPr>
        <p:txBody>
          <a:bodyPr vert="horz" lIns="91440" tIns="45720" rIns="91440" bIns="45720" rtlCol="0"/>
          <a:lstStyle>
            <a:lvl1pPr algn="r">
              <a:defRPr sz="1200"/>
            </a:lvl1pPr>
          </a:lstStyle>
          <a:p>
            <a:fld id="{BFD1BF3D-C508-428A-994B-543917844BDF}" type="datetimeFigureOut">
              <a:rPr lang="en-US" smtClean="0"/>
              <a:pPr/>
              <a:t>5/22/2011</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3331"/>
            <a:ext cx="5486400" cy="41905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5045"/>
            <a:ext cx="2971800" cy="4656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5045"/>
            <a:ext cx="2971800" cy="465614"/>
          </a:xfrm>
          <a:prstGeom prst="rect">
            <a:avLst/>
          </a:prstGeom>
        </p:spPr>
        <p:txBody>
          <a:bodyPr vert="horz" lIns="91440" tIns="45720" rIns="91440" bIns="45720" rtlCol="0" anchor="b"/>
          <a:lstStyle>
            <a:lvl1pPr algn="r">
              <a:defRPr sz="1200"/>
            </a:lvl1pPr>
          </a:lstStyle>
          <a:p>
            <a:fld id="{EB8A461A-756C-4D67-9CF7-DA1B01755AA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8A461A-756C-4D67-9CF7-DA1B01755AA2}"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B8A461A-756C-4D67-9CF7-DA1B01755AA2}"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A35DD0AC-F2C8-4D66-9EFB-9AF5C78F6E4A}" type="datetimeFigureOut">
              <a:rPr lang="en-US" smtClean="0"/>
              <a:pPr/>
              <a:t>5/22/2011</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72F3BC11-34C5-49CC-946A-D46F2E68E1B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A35DD0AC-F2C8-4D66-9EFB-9AF5C78F6E4A}" type="datetimeFigureOut">
              <a:rPr lang="en-US" smtClean="0"/>
              <a:pPr/>
              <a:t>5/22/2011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72F3BC11-34C5-49CC-946A-D46F2E68E1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A35DD0AC-F2C8-4D66-9EFB-9AF5C78F6E4A}" type="datetimeFigureOut">
              <a:rPr lang="en-US" smtClean="0"/>
              <a:pPr/>
              <a:t>5/22/2011</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72F3BC11-34C5-49CC-946A-D46F2E68E1BF}"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A35DD0AC-F2C8-4D66-9EFB-9AF5C78F6E4A}" type="datetimeFigureOut">
              <a:rPr lang="en-US" smtClean="0"/>
              <a:pPr/>
              <a:t>5/22/2011</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2F3BC11-34C5-49CC-946A-D46F2E68E1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A35DD0AC-F2C8-4D66-9EFB-9AF5C78F6E4A}" type="datetimeFigureOut">
              <a:rPr lang="en-US" smtClean="0"/>
              <a:pPr/>
              <a:t>5/22/2011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72F3BC11-34C5-49CC-946A-D46F2E68E1BF}"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35DD0AC-F2C8-4D66-9EFB-9AF5C78F6E4A}" type="datetimeFigureOut">
              <a:rPr lang="en-US" smtClean="0"/>
              <a:pPr/>
              <a:t>5/22/2011</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3BC11-34C5-49CC-946A-D46F2E68E1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35DD0AC-F2C8-4D66-9EFB-9AF5C78F6E4A}" type="datetimeFigureOut">
              <a:rPr lang="en-US" smtClean="0"/>
              <a:pPr/>
              <a:t>5/22/2011</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3BC11-34C5-49CC-946A-D46F2E68E1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A35DD0AC-F2C8-4D66-9EFB-9AF5C78F6E4A}" type="datetimeFigureOut">
              <a:rPr lang="en-US" smtClean="0"/>
              <a:pPr/>
              <a:t>5/22/2011</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3BC11-34C5-49CC-946A-D46F2E68E1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A35DD0AC-F2C8-4D66-9EFB-9AF5C78F6E4A}" type="datetimeFigureOut">
              <a:rPr lang="en-US" smtClean="0"/>
              <a:pPr/>
              <a:t>5/22/2011</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2F3BC11-34C5-49CC-946A-D46F2E68E1BF}"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5DD0AC-F2C8-4D66-9EFB-9AF5C78F6E4A}" type="datetimeFigureOut">
              <a:rPr lang="en-US" smtClean="0"/>
              <a:pPr/>
              <a:t>5/22/2011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3BC11-34C5-49CC-946A-D46F2E68E1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5DD0AC-F2C8-4D66-9EFB-9AF5C78F6E4A}" type="datetimeFigureOut">
              <a:rPr lang="en-US" smtClean="0"/>
              <a:pPr/>
              <a:t>5/22/2011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3BC11-34C5-49CC-946A-D46F2E68E1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35DD0AC-F2C8-4D66-9EFB-9AF5C78F6E4A}" type="datetimeFigureOut">
              <a:rPr lang="en-US" smtClean="0"/>
              <a:pPr/>
              <a:t>5/22/2011</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F3BC11-34C5-49CC-946A-D46F2E68E1BF}"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668962"/>
          </a:xfrm>
        </p:spPr>
        <p:txBody>
          <a:bodyPr/>
          <a:lstStyle/>
          <a:p>
            <a:r>
              <a:rPr lang="en-US" dirty="0" smtClean="0"/>
              <a:t>NAWS UPDATE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04800" y="457200"/>
            <a:ext cx="8686800" cy="609600"/>
          </a:xfrm>
        </p:spPr>
        <p:txBody>
          <a:bodyPr>
            <a:normAutofit fontScale="90000"/>
          </a:bodyPr>
          <a:lstStyle/>
          <a:p>
            <a:r>
              <a:rPr lang="en-US" dirty="0" smtClean="0"/>
              <a:t>IMPORTANT INFORMATION &amp; DATES</a:t>
            </a:r>
            <a:endParaRPr lang="en-US" dirty="0"/>
          </a:p>
        </p:txBody>
      </p:sp>
      <p:sp>
        <p:nvSpPr>
          <p:cNvPr id="10" name="Content Placeholder 9"/>
          <p:cNvSpPr>
            <a:spLocks noGrp="1"/>
          </p:cNvSpPr>
          <p:nvPr>
            <p:ph idx="1"/>
          </p:nvPr>
        </p:nvSpPr>
        <p:spPr>
          <a:xfrm>
            <a:off x="304800" y="1219200"/>
            <a:ext cx="8686800" cy="5257800"/>
          </a:xfrm>
        </p:spPr>
        <p:txBody>
          <a:bodyPr>
            <a:normAutofit/>
          </a:bodyPr>
          <a:lstStyle/>
          <a:p>
            <a:pPr>
              <a:buNone/>
            </a:pPr>
            <a:r>
              <a:rPr lang="en-US" sz="2800" b="1" i="1" dirty="0" smtClean="0"/>
              <a:t>	</a:t>
            </a:r>
            <a:r>
              <a:rPr lang="en-US" sz="2800" b="1" i="1" u="sng" dirty="0" smtClean="0"/>
              <a:t>NA WAY MAGAZINE: </a:t>
            </a:r>
          </a:p>
          <a:p>
            <a:pPr>
              <a:buNone/>
            </a:pPr>
            <a:r>
              <a:rPr lang="en-US" sz="2400" dirty="0" smtClean="0"/>
              <a:t>		</a:t>
            </a:r>
            <a:r>
              <a:rPr lang="en-US" sz="2000" dirty="0" err="1" smtClean="0"/>
              <a:t>Resubscribe</a:t>
            </a:r>
            <a:r>
              <a:rPr lang="en-US" sz="2000" dirty="0" smtClean="0"/>
              <a:t> – </a:t>
            </a:r>
            <a:r>
              <a:rPr lang="en-US" sz="2000" u="sng" dirty="0" smtClean="0"/>
              <a:t>www.na.org/subscribe</a:t>
            </a:r>
          </a:p>
          <a:p>
            <a:pPr>
              <a:buNone/>
            </a:pPr>
            <a:r>
              <a:rPr lang="en-US" sz="2800" b="1" dirty="0" smtClean="0"/>
              <a:t>	</a:t>
            </a:r>
            <a:r>
              <a:rPr lang="en-US" sz="2800" b="1" u="sng" dirty="0" smtClean="0"/>
              <a:t>LIVING CLEAN PROJECT: </a:t>
            </a:r>
          </a:p>
          <a:p>
            <a:pPr lvl="1">
              <a:buNone/>
            </a:pPr>
            <a:r>
              <a:rPr lang="en-US" sz="2000" dirty="0" smtClean="0"/>
              <a:t>		Approval draft ready end of April. Draft copy purchase price from NAWS 	is $8.50.</a:t>
            </a:r>
          </a:p>
          <a:p>
            <a:pPr>
              <a:buNone/>
            </a:pPr>
            <a:r>
              <a:rPr lang="en-US" sz="2800" b="1" dirty="0" smtClean="0"/>
              <a:t>	</a:t>
            </a:r>
            <a:r>
              <a:rPr lang="en-US" sz="2800" b="1" u="sng" dirty="0" smtClean="0"/>
              <a:t>LITERATURE SURVEY: </a:t>
            </a:r>
          </a:p>
          <a:p>
            <a:pPr>
              <a:buNone/>
            </a:pPr>
            <a:r>
              <a:rPr lang="en-US" sz="2400" dirty="0" smtClean="0"/>
              <a:t>		</a:t>
            </a:r>
            <a:r>
              <a:rPr lang="en-US" sz="2000" dirty="0" smtClean="0"/>
              <a:t>Complete on line by April 30, 2011.</a:t>
            </a:r>
            <a:r>
              <a:rPr lang="en-US" sz="2000" b="1" u="sng" dirty="0" smtClean="0"/>
              <a:t> </a:t>
            </a:r>
            <a:r>
              <a:rPr lang="en-US" sz="2000" dirty="0" smtClean="0"/>
              <a:t>Website address: 	</a:t>
            </a:r>
            <a:r>
              <a:rPr lang="en-US" sz="2000" u="sng" dirty="0" smtClean="0"/>
              <a:t>www.na.org/litsurvey</a:t>
            </a:r>
          </a:p>
          <a:p>
            <a:pPr>
              <a:buNone/>
            </a:pPr>
            <a:r>
              <a:rPr lang="en-US" sz="2800" b="1" dirty="0" smtClean="0"/>
              <a:t>	</a:t>
            </a:r>
            <a:r>
              <a:rPr lang="en-US" sz="2800" b="1" u="sng" dirty="0" smtClean="0"/>
              <a:t>WCNA 34: </a:t>
            </a:r>
          </a:p>
          <a:p>
            <a:pPr lvl="1">
              <a:buNone/>
            </a:pPr>
            <a:r>
              <a:rPr lang="en-US" sz="1600" dirty="0" smtClean="0"/>
              <a:t>		</a:t>
            </a:r>
            <a:r>
              <a:rPr lang="en-US" sz="2000" dirty="0" smtClean="0"/>
              <a:t>Pre-register on line @ </a:t>
            </a:r>
            <a:r>
              <a:rPr lang="en-US" sz="2000" u="sng" dirty="0" smtClean="0"/>
              <a:t>www.na.org/wcna34</a:t>
            </a:r>
          </a:p>
          <a:p>
            <a:pPr>
              <a:buNone/>
            </a:pPr>
            <a:r>
              <a:rPr lang="en-US" sz="2800" b="1" dirty="0" smtClean="0"/>
              <a:t>	</a:t>
            </a:r>
            <a:r>
              <a:rPr lang="en-US" sz="2800" b="1" u="sng" dirty="0" smtClean="0"/>
              <a:t>SERVICE SYSTEM PROJECT: </a:t>
            </a:r>
          </a:p>
          <a:p>
            <a:pPr>
              <a:buNone/>
            </a:pPr>
            <a:r>
              <a:rPr lang="en-US" sz="2400" dirty="0" smtClean="0"/>
              <a:t>		</a:t>
            </a:r>
            <a:r>
              <a:rPr lang="en-US" sz="2000" dirty="0" smtClean="0"/>
              <a:t>Information available on line @ </a:t>
            </a:r>
            <a:r>
              <a:rPr lang="en-US" sz="2000" u="sng" dirty="0" smtClean="0"/>
              <a:t>www.na.org/servicesystem </a:t>
            </a:r>
            <a:endParaRPr lang="en-US" sz="2000" dirty="0" smtClean="0"/>
          </a:p>
          <a:p>
            <a:endParaRPr lang="en-US" sz="2400" b="1" u="sng"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IMPORTANT INFORMATION &amp; DATES </a:t>
            </a:r>
            <a:endParaRPr lang="en-US" dirty="0"/>
          </a:p>
        </p:txBody>
      </p:sp>
      <p:sp>
        <p:nvSpPr>
          <p:cNvPr id="3" name="Content Placeholder 2"/>
          <p:cNvSpPr>
            <a:spLocks noGrp="1"/>
          </p:cNvSpPr>
          <p:nvPr>
            <p:ph idx="1"/>
          </p:nvPr>
        </p:nvSpPr>
        <p:spPr>
          <a:xfrm>
            <a:off x="304800" y="1295400"/>
            <a:ext cx="8686800" cy="4784725"/>
          </a:xfrm>
        </p:spPr>
        <p:txBody>
          <a:bodyPr/>
          <a:lstStyle/>
          <a:p>
            <a:pPr>
              <a:buNone/>
            </a:pPr>
            <a:r>
              <a:rPr lang="en-US" sz="2800" b="1" dirty="0" smtClean="0"/>
              <a:t>	</a:t>
            </a:r>
            <a:r>
              <a:rPr lang="en-US" sz="2800" b="1" u="sng" dirty="0" smtClean="0"/>
              <a:t>LITERATURE: </a:t>
            </a:r>
            <a:endParaRPr lang="en-US" sz="2800" dirty="0" smtClean="0"/>
          </a:p>
          <a:p>
            <a:pPr>
              <a:buNone/>
            </a:pPr>
            <a:r>
              <a:rPr lang="en-US" dirty="0" smtClean="0"/>
              <a:t>		</a:t>
            </a:r>
            <a:r>
              <a:rPr lang="en-US" sz="2800" b="1" dirty="0" smtClean="0"/>
              <a:t>Literature prices will raise July 2011</a:t>
            </a:r>
          </a:p>
          <a:p>
            <a:pPr>
              <a:buNone/>
            </a:pPr>
            <a:r>
              <a:rPr lang="en-US" sz="2000" dirty="0" smtClean="0"/>
              <a:t>		</a:t>
            </a:r>
            <a:r>
              <a:rPr lang="en-US" sz="2400" b="1" dirty="0" smtClean="0"/>
              <a:t>New Products: </a:t>
            </a:r>
          </a:p>
          <a:p>
            <a:pPr>
              <a:buNone/>
            </a:pPr>
            <a:r>
              <a:rPr lang="en-US" sz="2400" dirty="0" smtClean="0"/>
              <a:t>			Sixth Edition Spanish Basic Text</a:t>
            </a:r>
          </a:p>
          <a:p>
            <a:pPr>
              <a:buNone/>
            </a:pPr>
            <a:r>
              <a:rPr lang="en-US" sz="2400" dirty="0" smtClean="0"/>
              <a:t>			Tri-plate medallions – pearl/pink &amp; black/silver</a:t>
            </a:r>
          </a:p>
          <a:p>
            <a:pPr>
              <a:buNone/>
            </a:pPr>
            <a:r>
              <a:rPr lang="en-US" sz="2400" dirty="0" smtClean="0"/>
              <a:t>			Gift Edition – </a:t>
            </a:r>
            <a:r>
              <a:rPr lang="en-US" sz="2400" i="1" dirty="0" smtClean="0"/>
              <a:t>It Works How and Why</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85800"/>
          </a:xfrm>
        </p:spPr>
        <p:txBody>
          <a:bodyPr>
            <a:normAutofit/>
          </a:bodyPr>
          <a:lstStyle/>
          <a:p>
            <a:r>
              <a:rPr lang="en-US" sz="3200" dirty="0" smtClean="0"/>
              <a:t>Fiscal update</a:t>
            </a:r>
            <a:endParaRPr lang="en-US" sz="3200" dirty="0"/>
          </a:p>
        </p:txBody>
      </p:sp>
      <p:sp>
        <p:nvSpPr>
          <p:cNvPr id="3" name="Content Placeholder 2"/>
          <p:cNvSpPr>
            <a:spLocks noGrp="1"/>
          </p:cNvSpPr>
          <p:nvPr>
            <p:ph idx="1"/>
          </p:nvPr>
        </p:nvSpPr>
        <p:spPr>
          <a:xfrm>
            <a:off x="304800" y="1447800"/>
            <a:ext cx="8686800" cy="4632325"/>
          </a:xfrm>
        </p:spPr>
        <p:txBody>
          <a:bodyPr>
            <a:normAutofit/>
          </a:bodyPr>
          <a:lstStyle/>
          <a:p>
            <a:pPr>
              <a:buNone/>
            </a:pPr>
            <a:r>
              <a:rPr lang="en-US" sz="2800" b="1" dirty="0" smtClean="0"/>
              <a:t>	</a:t>
            </a:r>
            <a:r>
              <a:rPr lang="en-US" sz="2800" b="1" u="sng" dirty="0" smtClean="0"/>
              <a:t>NAWS</a:t>
            </a:r>
          </a:p>
          <a:p>
            <a:pPr lvl="2">
              <a:buNone/>
            </a:pPr>
            <a:r>
              <a:rPr lang="en-US" sz="2000" b="1" dirty="0" smtClean="0"/>
              <a:t>      </a:t>
            </a:r>
            <a:r>
              <a:rPr lang="en-US" b="1" dirty="0" smtClean="0"/>
              <a:t>Fiscally is able to operate up to 58 days</a:t>
            </a:r>
          </a:p>
          <a:p>
            <a:pPr lvl="2">
              <a:buNone/>
            </a:pPr>
            <a:r>
              <a:rPr lang="en-US" b="1" dirty="0" smtClean="0"/>
              <a:t>     Operating with bare-bones staff: lost 7 employees and 	not replacing – 15% reduction for projects &amp; 	services</a:t>
            </a:r>
          </a:p>
          <a:p>
            <a:pPr lvl="1">
              <a:buNone/>
            </a:pPr>
            <a:r>
              <a:rPr lang="en-US" sz="2400" b="1" dirty="0" smtClean="0"/>
              <a:t>           World Board Members did not meet in March </a:t>
            </a:r>
          </a:p>
          <a:p>
            <a:pPr lvl="1">
              <a:buNone/>
            </a:pPr>
            <a:r>
              <a:rPr lang="en-US" sz="2400" b="1" dirty="0" smtClean="0"/>
              <a:t>           Donations and literature sales are down</a:t>
            </a:r>
            <a:r>
              <a:rPr lang="en-US" sz="1600"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Service system input</a:t>
            </a:r>
            <a:endParaRPr lang="en-US" dirty="0"/>
          </a:p>
        </p:txBody>
      </p:sp>
      <p:sp>
        <p:nvSpPr>
          <p:cNvPr id="3" name="Content Placeholder 2"/>
          <p:cNvSpPr>
            <a:spLocks noGrp="1"/>
          </p:cNvSpPr>
          <p:nvPr>
            <p:ph idx="1"/>
          </p:nvPr>
        </p:nvSpPr>
        <p:spPr>
          <a:xfrm>
            <a:off x="304800" y="1524000"/>
            <a:ext cx="8686800" cy="4556125"/>
          </a:xfrm>
        </p:spPr>
        <p:txBody>
          <a:bodyPr>
            <a:normAutofit/>
          </a:bodyPr>
          <a:lstStyle/>
          <a:p>
            <a:pPr>
              <a:buFont typeface="Arial" pitchFamily="34" charset="0"/>
              <a:buChar char="•"/>
            </a:pPr>
            <a:r>
              <a:rPr lang="en-US" sz="2400" b="1" dirty="0" smtClean="0"/>
              <a:t>63 individuals</a:t>
            </a:r>
          </a:p>
          <a:p>
            <a:pPr>
              <a:buFont typeface="Arial" pitchFamily="34" charset="0"/>
              <a:buChar char="•"/>
            </a:pPr>
            <a:r>
              <a:rPr lang="en-US" sz="2400" b="1" dirty="0" smtClean="0"/>
              <a:t>6 groups</a:t>
            </a:r>
          </a:p>
          <a:p>
            <a:pPr>
              <a:buFont typeface="Arial" pitchFamily="34" charset="0"/>
              <a:buChar char="•"/>
            </a:pPr>
            <a:r>
              <a:rPr lang="en-US" sz="2400" b="1" dirty="0" smtClean="0"/>
              <a:t>27 RSC’s</a:t>
            </a:r>
          </a:p>
          <a:p>
            <a:pPr>
              <a:buFont typeface="Arial" pitchFamily="34" charset="0"/>
              <a:buChar char="•"/>
            </a:pPr>
            <a:r>
              <a:rPr lang="en-US" sz="2400" b="1" dirty="0" smtClean="0"/>
              <a:t>18 workshops</a:t>
            </a:r>
          </a:p>
          <a:p>
            <a:pPr>
              <a:buFont typeface="Arial" pitchFamily="34" charset="0"/>
              <a:buChar char="•"/>
            </a:pPr>
            <a:r>
              <a:rPr lang="en-US" sz="2400" b="1" dirty="0" smtClean="0"/>
              <a:t>10 countries:</a:t>
            </a:r>
          </a:p>
          <a:p>
            <a:pPr lvl="1">
              <a:buNone/>
            </a:pPr>
            <a:r>
              <a:rPr lang="en-US" sz="2000" dirty="0" smtClean="0"/>
              <a:t>Finland				Sweden</a:t>
            </a:r>
          </a:p>
          <a:p>
            <a:pPr lvl="1">
              <a:buNone/>
            </a:pPr>
            <a:r>
              <a:rPr lang="en-US" sz="2000" dirty="0" smtClean="0"/>
              <a:t>Honduras				United States (30 states)</a:t>
            </a:r>
          </a:p>
          <a:p>
            <a:pPr lvl="1">
              <a:buNone/>
            </a:pPr>
            <a:r>
              <a:rPr lang="en-US" sz="2000" dirty="0" smtClean="0"/>
              <a:t>Mexico				United Kingdom</a:t>
            </a:r>
          </a:p>
          <a:p>
            <a:pPr lvl="1">
              <a:buNone/>
            </a:pPr>
            <a:r>
              <a:rPr lang="en-US" sz="2000" dirty="0" smtClean="0"/>
              <a:t>Panama				Venezuela</a:t>
            </a:r>
          </a:p>
          <a:p>
            <a:pPr lvl="1">
              <a:buNone/>
            </a:pPr>
            <a:r>
              <a:rPr lang="en-US" sz="2000" dirty="0" smtClean="0"/>
              <a:t>South Africa				Canada (3 provinces)</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Service System Update</a:t>
            </a:r>
            <a:endParaRPr lang="en-US" sz="32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2362200" y="1219200"/>
            <a:ext cx="4495800" cy="54102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The components of a system </a:t>
            </a:r>
            <a:endParaRPr lang="en-US" sz="3200" dirty="0"/>
          </a:p>
        </p:txBody>
      </p:sp>
      <p:pic>
        <p:nvPicPr>
          <p:cNvPr id="2050" name="Picture 2"/>
          <p:cNvPicPr>
            <a:picLocks noGrp="1" noChangeAspect="1" noChangeArrowheads="1"/>
          </p:cNvPicPr>
          <p:nvPr>
            <p:ph idx="1"/>
          </p:nvPr>
        </p:nvPicPr>
        <p:blipFill>
          <a:blip r:embed="rId3" cstate="print"/>
          <a:stretch>
            <a:fillRect/>
          </a:stretch>
        </p:blipFill>
        <p:spPr bwMode="auto">
          <a:xfrm>
            <a:off x="381000" y="1371600"/>
            <a:ext cx="8305799" cy="51054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Project background</a:t>
            </a:r>
            <a:endParaRPr lang="en-US" dirty="0"/>
          </a:p>
        </p:txBody>
      </p:sp>
      <p:sp>
        <p:nvSpPr>
          <p:cNvPr id="3" name="Content Placeholder 2"/>
          <p:cNvSpPr>
            <a:spLocks noGrp="1"/>
          </p:cNvSpPr>
          <p:nvPr>
            <p:ph idx="1"/>
          </p:nvPr>
        </p:nvSpPr>
        <p:spPr/>
        <p:txBody>
          <a:bodyPr/>
          <a:lstStyle/>
          <a:p>
            <a:pPr indent="-341313">
              <a:spcBef>
                <a:spcPts val="900"/>
              </a:spcBef>
              <a:buClrTx/>
              <a:buNone/>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sz="2800" b="1" dirty="0" smtClean="0">
                <a:solidFill>
                  <a:srgbClr val="4E3B30"/>
                </a:solidFill>
                <a:latin typeface="Franklin Gothic Book" charset="0"/>
              </a:rPr>
              <a:t>Commonly experienced, ongoing challenges in NA service:</a:t>
            </a:r>
          </a:p>
          <a:p>
            <a:pPr marL="741363" lvl="1" indent="-284163">
              <a:spcBef>
                <a:spcPts val="900"/>
              </a:spcBef>
              <a:buFont typeface="Arial"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b="1" dirty="0" smtClean="0">
                <a:solidFill>
                  <a:srgbClr val="4E3B30"/>
                </a:solidFill>
                <a:latin typeface="Franklin Gothic Book" charset="0"/>
              </a:rPr>
              <a:t>Ineffective communication</a:t>
            </a:r>
          </a:p>
          <a:p>
            <a:pPr marL="741363" lvl="1" indent="-284163">
              <a:spcBef>
                <a:spcPts val="900"/>
              </a:spcBef>
              <a:buFont typeface="Arial"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b="1" dirty="0" smtClean="0">
                <a:solidFill>
                  <a:srgbClr val="4E3B30"/>
                </a:solidFill>
                <a:latin typeface="Franklin Gothic Book" charset="0"/>
              </a:rPr>
              <a:t>Insufficient resources</a:t>
            </a:r>
          </a:p>
          <a:p>
            <a:pPr marL="741363" lvl="1" indent="-284163">
              <a:spcBef>
                <a:spcPts val="900"/>
              </a:spcBef>
              <a:buFont typeface="Arial"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b="1" dirty="0" smtClean="0">
                <a:solidFill>
                  <a:srgbClr val="4E3B30"/>
                </a:solidFill>
                <a:latin typeface="Franklin Gothic Book" charset="0"/>
              </a:rPr>
              <a:t>Frustrated trusted servants</a:t>
            </a:r>
          </a:p>
          <a:p>
            <a:pPr marL="741363" lvl="1" indent="-284163">
              <a:spcBef>
                <a:spcPts val="900"/>
              </a:spcBef>
              <a:buFont typeface="Arial"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b="1" dirty="0" smtClean="0">
                <a:solidFill>
                  <a:srgbClr val="4E3B30"/>
                </a:solidFill>
                <a:latin typeface="Franklin Gothic Book" charset="0"/>
              </a:rPr>
              <a:t>Poor atmosphere of</a:t>
            </a:r>
            <a:r>
              <a:rPr lang="en-US" sz="3600" b="1" dirty="0" smtClean="0">
                <a:solidFill>
                  <a:srgbClr val="4E3B30"/>
                </a:solidFill>
                <a:latin typeface="Franklin Gothic Book" charset="0"/>
              </a:rPr>
              <a:t> </a:t>
            </a:r>
            <a:r>
              <a:rPr lang="en-US" b="1" dirty="0" smtClean="0">
                <a:solidFill>
                  <a:srgbClr val="4E3B30"/>
                </a:solidFill>
                <a:latin typeface="Franklin Gothic Book" charset="0"/>
              </a:rPr>
              <a:t>recovery in service meetings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Project Background</a:t>
            </a:r>
            <a:endParaRPr lang="en-US" dirty="0"/>
          </a:p>
        </p:txBody>
      </p:sp>
      <p:sp>
        <p:nvSpPr>
          <p:cNvPr id="3" name="Content Placeholder 2"/>
          <p:cNvSpPr>
            <a:spLocks noGrp="1"/>
          </p:cNvSpPr>
          <p:nvPr>
            <p:ph idx="1"/>
          </p:nvPr>
        </p:nvSpPr>
        <p:spPr/>
        <p:txBody>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NAWS restructured in the late 90s, but we haven’t holistically examined local services – until now</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Current structure designed before the Twelve Concepts were adopted in 1992</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Our hope is for a system that more closely embodies the principles of the Twelve Concepts</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GSU</a:t>
            </a:r>
            <a:endParaRPr lang="en-US" dirty="0"/>
          </a:p>
        </p:txBody>
      </p:sp>
      <p:pic>
        <p:nvPicPr>
          <p:cNvPr id="4" name="Picture 2"/>
          <p:cNvPicPr>
            <a:picLocks noGrp="1" noChangeAspect="1" noChangeArrowheads="1"/>
          </p:cNvPicPr>
          <p:nvPr>
            <p:ph idx="1"/>
          </p:nvPr>
        </p:nvPicPr>
        <p:blipFill>
          <a:blip r:embed="rId3" cstate="print"/>
          <a:srcRect/>
          <a:stretch>
            <a:fillRect/>
          </a:stretch>
        </p:blipFill>
        <p:spPr bwMode="auto">
          <a:xfrm>
            <a:off x="4038600" y="1143001"/>
            <a:ext cx="1076325" cy="1066799"/>
          </a:xfrm>
          <a:prstGeom prst="rect">
            <a:avLst/>
          </a:prstGeom>
          <a:noFill/>
          <a:ln w="9525">
            <a:noFill/>
            <a:round/>
            <a:headEnd/>
            <a:tailEnd/>
          </a:ln>
          <a:effectLst/>
        </p:spPr>
      </p:pic>
      <p:sp>
        <p:nvSpPr>
          <p:cNvPr id="7" name="Rectangle 6"/>
          <p:cNvSpPr/>
          <p:nvPr/>
        </p:nvSpPr>
        <p:spPr>
          <a:xfrm>
            <a:off x="609600" y="2362200"/>
            <a:ext cx="7620000" cy="2246769"/>
          </a:xfrm>
          <a:prstGeom prst="rect">
            <a:avLst/>
          </a:prstGeom>
        </p:spPr>
        <p:txBody>
          <a:bodyPr wrap="square">
            <a:spAutoFit/>
          </a:bodyPr>
          <a:lstStyle/>
          <a:p>
            <a:pPr indent="3175">
              <a:spcBef>
                <a:spcPts val="750"/>
              </a:spcBef>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The group support unit (GSU) is intended to help groups better carry the message within their meetings by separating out the group support function from the “business” of NA and creating a body whose purpose is helping groups</a:t>
            </a:r>
            <a:endParaRPr lang="en-US" sz="2800" b="1" dirty="0">
              <a:solidFill>
                <a:srgbClr val="4E3B30"/>
              </a:solidFill>
              <a:latin typeface="Franklin Gothic Book"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33400"/>
          </a:xfrm>
        </p:spPr>
        <p:txBody>
          <a:bodyPr>
            <a:normAutofit fontScale="90000"/>
          </a:bodyPr>
          <a:lstStyle/>
          <a:p>
            <a:r>
              <a:rPr lang="en-US" dirty="0" err="1" smtClean="0"/>
              <a:t>Gsu</a:t>
            </a:r>
            <a:r>
              <a:rPr lang="en-US" dirty="0" smtClean="0"/>
              <a:t>: linear or two-track</a:t>
            </a:r>
            <a:endParaRPr lang="en-US" dirty="0"/>
          </a:p>
        </p:txBody>
      </p:sp>
      <p:grpSp>
        <p:nvGrpSpPr>
          <p:cNvPr id="4" name="Group 2"/>
          <p:cNvGrpSpPr>
            <a:grpSpLocks noGrp="1"/>
          </p:cNvGrpSpPr>
          <p:nvPr>
            <p:ph idx="1"/>
          </p:nvPr>
        </p:nvGrpSpPr>
        <p:grpSpPr bwMode="auto">
          <a:xfrm>
            <a:off x="304800" y="1447800"/>
            <a:ext cx="8686800" cy="4876800"/>
            <a:chOff x="1008" y="1175"/>
            <a:chExt cx="4703" cy="2516"/>
          </a:xfrm>
        </p:grpSpPr>
        <p:pic>
          <p:nvPicPr>
            <p:cNvPr id="5" name="Picture 3"/>
            <p:cNvPicPr>
              <a:picLocks noChangeAspect="1" noChangeArrowheads="1"/>
            </p:cNvPicPr>
            <p:nvPr/>
          </p:nvPicPr>
          <p:blipFill>
            <a:blip r:embed="rId3" cstate="print"/>
            <a:srcRect/>
            <a:stretch>
              <a:fillRect/>
            </a:stretch>
          </p:blipFill>
          <p:spPr bwMode="auto">
            <a:xfrm>
              <a:off x="1008" y="1175"/>
              <a:ext cx="4703" cy="2516"/>
            </a:xfrm>
            <a:prstGeom prst="rect">
              <a:avLst/>
            </a:prstGeom>
            <a:noFill/>
            <a:ln w="9525">
              <a:noFill/>
              <a:round/>
              <a:headEnd/>
              <a:tailEnd/>
            </a:ln>
            <a:effectLst/>
          </p:spPr>
        </p:pic>
        <p:sp>
          <p:nvSpPr>
            <p:cNvPr id="6" name="Text Box 4"/>
            <p:cNvSpPr txBox="1">
              <a:spLocks noChangeArrowheads="1"/>
            </p:cNvSpPr>
            <p:nvPr/>
          </p:nvSpPr>
          <p:spPr bwMode="auto">
            <a:xfrm>
              <a:off x="1008" y="1175"/>
              <a:ext cx="4703" cy="2516"/>
            </a:xfrm>
            <a:prstGeom prst="rect">
              <a:avLst/>
            </a:prstGeom>
            <a:noFill/>
            <a:ln w="9525">
              <a:noFill/>
              <a:round/>
              <a:headEnd/>
              <a:tailEnd/>
            </a:ln>
            <a:effectLst/>
          </p:spPr>
          <p:txBody>
            <a:bodyPr wrap="none" anchor="ct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Group support and local services</a:t>
            </a:r>
            <a:endParaRPr lang="en-US" dirty="0"/>
          </a:p>
        </p:txBody>
      </p:sp>
      <p:sp>
        <p:nvSpPr>
          <p:cNvPr id="3" name="Content Placeholder 2"/>
          <p:cNvSpPr>
            <a:spLocks noGrp="1"/>
          </p:cNvSpPr>
          <p:nvPr>
            <p:ph idx="1"/>
          </p:nvPr>
        </p:nvSpPr>
        <p:spPr/>
        <p:txBody>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“Linear” </a:t>
            </a:r>
            <a:r>
              <a:rPr lang="en-US" sz="2800" b="1" dirty="0" err="1" smtClean="0">
                <a:solidFill>
                  <a:srgbClr val="4E3B30"/>
                </a:solidFill>
                <a:latin typeface="Franklin Gothic Book" charset="0"/>
              </a:rPr>
              <a:t>vs</a:t>
            </a:r>
            <a:r>
              <a:rPr lang="en-US" sz="2800" b="1" dirty="0" smtClean="0">
                <a:solidFill>
                  <a:srgbClr val="4E3B30"/>
                </a:solidFill>
                <a:latin typeface="Franklin Gothic Book" charset="0"/>
              </a:rPr>
              <a:t> “Two-track” has been discussed and straw polled as though the new model will be one or the other</a:t>
            </a: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The system could be both/either, with rationale provided about why a local community may choose.</a:t>
            </a:r>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What happens at the </a:t>
            </a:r>
            <a:r>
              <a:rPr lang="en-US" dirty="0" err="1" smtClean="0"/>
              <a:t>gsu</a:t>
            </a:r>
            <a:endParaRPr lang="en-US" dirty="0"/>
          </a:p>
        </p:txBody>
      </p:sp>
      <p:sp>
        <p:nvSpPr>
          <p:cNvPr id="3" name="Content Placeholder 2"/>
          <p:cNvSpPr>
            <a:spLocks noGrp="1"/>
          </p:cNvSpPr>
          <p:nvPr>
            <p:ph idx="1"/>
          </p:nvPr>
        </p:nvSpPr>
        <p:spPr/>
        <p:txBody>
          <a:bodyPr>
            <a:normAutofit/>
          </a:bodyPr>
          <a:lstStyle/>
          <a:p>
            <a:pPr marL="431800" indent="-323850">
              <a:lnSpc>
                <a:spcPct val="80000"/>
              </a:lnSpc>
              <a:spcBef>
                <a:spcPts val="12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Informal training &amp; mentoring</a:t>
            </a:r>
          </a:p>
          <a:p>
            <a:pPr marL="431800" indent="-323850">
              <a:lnSpc>
                <a:spcPct val="80000"/>
              </a:lnSpc>
              <a:spcBef>
                <a:spcPts val="12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Discussion of group business, group sharing</a:t>
            </a:r>
          </a:p>
          <a:p>
            <a:pPr marL="431800" indent="-323850">
              <a:lnSpc>
                <a:spcPct val="80000"/>
              </a:lnSpc>
              <a:spcBef>
                <a:spcPts val="12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Welcome &amp; outreach to new groups &amp; members</a:t>
            </a:r>
          </a:p>
          <a:p>
            <a:pPr marL="431800" indent="-323850">
              <a:lnSpc>
                <a:spcPct val="80000"/>
              </a:lnSpc>
              <a:spcBef>
                <a:spcPts val="12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Orientation &amp; intro to service</a:t>
            </a:r>
          </a:p>
          <a:p>
            <a:pPr marL="431800" indent="-323850">
              <a:lnSpc>
                <a:spcPct val="80000"/>
              </a:lnSpc>
              <a:spcBef>
                <a:spcPts val="12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Informal information sharing </a:t>
            </a:r>
          </a:p>
          <a:p>
            <a:pPr marL="431800" indent="-323850">
              <a:lnSpc>
                <a:spcPct val="80000"/>
              </a:lnSpc>
              <a:spcBef>
                <a:spcPts val="12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Some limited, informal service (putting up fliers, supporting outreach or H&amp;I)</a:t>
            </a:r>
          </a:p>
          <a:p>
            <a:pPr marL="431800" indent="-323850">
              <a:lnSpc>
                <a:spcPct val="80000"/>
              </a:lnSpc>
              <a:spcBef>
                <a:spcPts val="12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Open attendance; at least one designated delegate from each group</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Local service unit</a:t>
            </a:r>
            <a:endParaRPr lang="en-US" dirty="0"/>
          </a:p>
        </p:txBody>
      </p:sp>
      <p:pic>
        <p:nvPicPr>
          <p:cNvPr id="4" name="Picture 2"/>
          <p:cNvPicPr>
            <a:picLocks noGrp="1" noChangeAspect="1" noChangeArrowheads="1"/>
          </p:cNvPicPr>
          <p:nvPr>
            <p:ph idx="1"/>
          </p:nvPr>
        </p:nvPicPr>
        <p:blipFill>
          <a:blip r:embed="rId3" cstate="print"/>
          <a:srcRect/>
          <a:stretch>
            <a:fillRect/>
          </a:stretch>
        </p:blipFill>
        <p:spPr bwMode="auto">
          <a:xfrm>
            <a:off x="3810000" y="1219200"/>
            <a:ext cx="1381125" cy="1152525"/>
          </a:xfrm>
          <a:prstGeom prst="rect">
            <a:avLst/>
          </a:prstGeom>
          <a:noFill/>
          <a:ln w="9525">
            <a:noFill/>
            <a:round/>
            <a:headEnd/>
            <a:tailEnd/>
          </a:ln>
          <a:effectLst/>
        </p:spPr>
      </p:pic>
      <p:sp>
        <p:nvSpPr>
          <p:cNvPr id="5" name="Rectangle 4"/>
          <p:cNvSpPr/>
          <p:nvPr/>
        </p:nvSpPr>
        <p:spPr>
          <a:xfrm>
            <a:off x="533400" y="2971800"/>
            <a:ext cx="8305800" cy="2451953"/>
          </a:xfrm>
          <a:prstGeom prst="rect">
            <a:avLst/>
          </a:prstGeom>
        </p:spPr>
        <p:txBody>
          <a:bodyPr wrap="square">
            <a:spAutoFit/>
          </a:bodyPr>
          <a:lstStyle/>
          <a:p>
            <a:pPr indent="3175">
              <a:spcBef>
                <a:spcPts val="800"/>
              </a:spcBef>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The LSU is the “workhorse” of the service system, responsible for the bulk of local services.</a:t>
            </a:r>
          </a:p>
          <a:p>
            <a:pPr indent="3175">
              <a:spcBef>
                <a:spcPts val="800"/>
              </a:spcBef>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Wherever possible and practical, the LSU will be bound by recognized geography (e.g. town, county.)</a:t>
            </a:r>
          </a:p>
          <a:p>
            <a:pPr indent="3175">
              <a:spcBef>
                <a:spcPts val="800"/>
              </a:spcBef>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The LSU is plan-driven</a:t>
            </a:r>
            <a:endParaRPr lang="en-US" sz="2800" b="1" dirty="0">
              <a:solidFill>
                <a:srgbClr val="4E3B30"/>
              </a:solidFill>
              <a:latin typeface="Franklin Gothic Book"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33400"/>
          </a:xfrm>
        </p:spPr>
        <p:txBody>
          <a:bodyPr>
            <a:normAutofit fontScale="90000"/>
          </a:bodyPr>
          <a:lstStyle/>
          <a:p>
            <a:r>
              <a:rPr lang="en-US" dirty="0" err="1" smtClean="0"/>
              <a:t>Lsu</a:t>
            </a:r>
            <a:r>
              <a:rPr lang="en-US" dirty="0" smtClean="0"/>
              <a:t>: linear or two-track</a:t>
            </a:r>
            <a:endParaRPr lang="en-US" dirty="0"/>
          </a:p>
        </p:txBody>
      </p:sp>
      <p:grpSp>
        <p:nvGrpSpPr>
          <p:cNvPr id="4" name="Group 2"/>
          <p:cNvGrpSpPr>
            <a:grpSpLocks noGrp="1"/>
          </p:cNvGrpSpPr>
          <p:nvPr>
            <p:ph idx="1"/>
          </p:nvPr>
        </p:nvGrpSpPr>
        <p:grpSpPr bwMode="auto">
          <a:xfrm>
            <a:off x="304800" y="1554162"/>
            <a:ext cx="8686800" cy="4770437"/>
            <a:chOff x="1008" y="1175"/>
            <a:chExt cx="4703" cy="2516"/>
          </a:xfrm>
        </p:grpSpPr>
        <p:pic>
          <p:nvPicPr>
            <p:cNvPr id="5" name="Picture 3"/>
            <p:cNvPicPr>
              <a:picLocks noChangeAspect="1" noChangeArrowheads="1"/>
            </p:cNvPicPr>
            <p:nvPr/>
          </p:nvPicPr>
          <p:blipFill>
            <a:blip r:embed="rId3" cstate="print"/>
            <a:srcRect/>
            <a:stretch>
              <a:fillRect/>
            </a:stretch>
          </p:blipFill>
          <p:spPr bwMode="auto">
            <a:xfrm>
              <a:off x="1008" y="1175"/>
              <a:ext cx="4703" cy="2516"/>
            </a:xfrm>
            <a:prstGeom prst="rect">
              <a:avLst/>
            </a:prstGeom>
            <a:noFill/>
            <a:ln w="9525">
              <a:noFill/>
              <a:round/>
              <a:headEnd/>
              <a:tailEnd/>
            </a:ln>
            <a:effectLst/>
          </p:spPr>
        </p:pic>
        <p:sp>
          <p:nvSpPr>
            <p:cNvPr id="6" name="Text Box 4"/>
            <p:cNvSpPr txBox="1">
              <a:spLocks noChangeArrowheads="1"/>
            </p:cNvSpPr>
            <p:nvPr/>
          </p:nvSpPr>
          <p:spPr bwMode="auto">
            <a:xfrm>
              <a:off x="1008" y="1175"/>
              <a:ext cx="4703" cy="2516"/>
            </a:xfrm>
            <a:prstGeom prst="rect">
              <a:avLst/>
            </a:prstGeom>
            <a:noFill/>
            <a:ln w="9525">
              <a:noFill/>
              <a:round/>
              <a:headEnd/>
              <a:tailEnd/>
            </a:ln>
            <a:effectLst/>
          </p:spPr>
          <p:txBody>
            <a:bodyPr wrap="none" anchor="ctr"/>
            <a:lstStyle/>
            <a:p>
              <a:endParaRPr 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Local services: </a:t>
            </a:r>
            <a:r>
              <a:rPr lang="en-US" dirty="0" err="1" smtClean="0"/>
              <a:t>lsu</a:t>
            </a:r>
            <a:endParaRPr lang="en-US" dirty="0"/>
          </a:p>
        </p:txBody>
      </p:sp>
      <p:sp>
        <p:nvSpPr>
          <p:cNvPr id="3" name="Content Placeholder 2"/>
          <p:cNvSpPr>
            <a:spLocks noGrp="1"/>
          </p:cNvSpPr>
          <p:nvPr>
            <p:ph idx="1"/>
          </p:nvPr>
        </p:nvSpPr>
        <p:spPr/>
        <p:txBody>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Local Service Board  (LSB)</a:t>
            </a:r>
          </a:p>
          <a:p>
            <a:pPr marL="863600" lvl="1" indent="-323850">
              <a:spcBef>
                <a:spcPts val="7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Meets Monthly (or as needed)</a:t>
            </a:r>
          </a:p>
          <a:p>
            <a:pPr marL="863600" lvl="1" indent="-323850">
              <a:spcBef>
                <a:spcPts val="7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Admin officers &amp; delegates to the next level of service</a:t>
            </a:r>
          </a:p>
          <a:p>
            <a:pPr marL="863600" lvl="1" indent="-323850">
              <a:spcBef>
                <a:spcPts val="7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Oversees workgroups</a:t>
            </a:r>
          </a:p>
          <a:p>
            <a:pPr marL="863600" lvl="1" indent="-323850">
              <a:spcBef>
                <a:spcPts val="7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Coordinates planning assemblies</a:t>
            </a:r>
          </a:p>
          <a:p>
            <a:pPr marL="863600" lvl="1" indent="-323850">
              <a:spcBef>
                <a:spcPts val="7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Develops budgets and plan</a:t>
            </a:r>
          </a:p>
          <a:p>
            <a:pPr marL="863600" lvl="1" indent="-323850">
              <a:spcBef>
                <a:spcPts val="7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Maintains external relationships</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Local planning conference</a:t>
            </a:r>
            <a:endParaRPr lang="en-US" dirty="0"/>
          </a:p>
        </p:txBody>
      </p:sp>
      <p:sp>
        <p:nvSpPr>
          <p:cNvPr id="3" name="Content Placeholder 2"/>
          <p:cNvSpPr>
            <a:spLocks noGrp="1"/>
          </p:cNvSpPr>
          <p:nvPr>
            <p:ph idx="1"/>
          </p:nvPr>
        </p:nvSpPr>
        <p:spPr/>
        <p:txBody>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A 3-4 times / year event; LSB elected here</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Consists of delegates from both GSUs and LSUs, Local Service Board members, Project and/or workgroup leads, interested members</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One meeting a year is the Annual Planning Assembly</a:t>
            </a: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Local planning conference</a:t>
            </a:r>
            <a:endParaRPr lang="en-US" dirty="0"/>
          </a:p>
        </p:txBody>
      </p:sp>
      <p:sp>
        <p:nvSpPr>
          <p:cNvPr id="3" name="Content Placeholder 2"/>
          <p:cNvSpPr>
            <a:spLocks noGrp="1"/>
          </p:cNvSpPr>
          <p:nvPr>
            <p:ph idx="1"/>
          </p:nvPr>
        </p:nvSpPr>
        <p:spPr/>
        <p:txBody>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May be some focused sessions, like a session for interface with another level (collaborative) like CAR Workshops today or a training</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Primary focus: executing this quarter’s step in the annual planning cycle</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Consensus decisions</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Annual assembly</a:t>
            </a:r>
            <a:endParaRPr lang="en-US" dirty="0"/>
          </a:p>
        </p:txBody>
      </p:sp>
      <p:sp>
        <p:nvSpPr>
          <p:cNvPr id="3" name="Content Placeholder 2"/>
          <p:cNvSpPr>
            <a:spLocks noGrp="1"/>
          </p:cNvSpPr>
          <p:nvPr>
            <p:ph idx="1"/>
          </p:nvPr>
        </p:nvSpPr>
        <p:spPr/>
        <p:txBody>
          <a:bodyPr>
            <a:normAutofit lnSpcReduction="10000"/>
          </a:bodyPr>
          <a:lstStyle/>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One major check-in and refocusing event in the cycle each year</a:t>
            </a:r>
          </a:p>
          <a:p>
            <a:pPr marL="431800" indent="-323850">
              <a:lnSpc>
                <a:spcPct val="90000"/>
              </a:lnSpc>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Scanning, reaffirming priorities, setting new priorities</a:t>
            </a:r>
          </a:p>
          <a:p>
            <a:pPr marL="431800" indent="-323850">
              <a:lnSpc>
                <a:spcPct val="90000"/>
              </a:lnSpc>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May complete some workgroups and begin others</a:t>
            </a:r>
          </a:p>
          <a:p>
            <a:pPr marL="431800" indent="-323850">
              <a:lnSpc>
                <a:spcPct val="90000"/>
              </a:lnSpc>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Group delegates, GSU delegates, LSB, project coordinators &amp; workgroup members + any interested members</a:t>
            </a:r>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Focused local units</a:t>
            </a:r>
            <a:endParaRPr lang="en-US" dirty="0"/>
          </a:p>
        </p:txBody>
      </p:sp>
      <p:sp>
        <p:nvSpPr>
          <p:cNvPr id="3" name="Content Placeholder 2"/>
          <p:cNvSpPr>
            <a:spLocks noGrp="1"/>
          </p:cNvSpPr>
          <p:nvPr>
            <p:ph idx="1"/>
          </p:nvPr>
        </p:nvSpPr>
        <p:spPr/>
        <p:txBody>
          <a:bodyPr>
            <a:normAutofit lnSpcReduction="10000"/>
          </a:bodyPr>
          <a:lstStyle/>
          <a:p>
            <a:pPr>
              <a:lnSpc>
                <a:spcPct val="90000"/>
              </a:lnSpc>
              <a:spcBef>
                <a:spcPts val="800"/>
              </a:spcBef>
              <a:buClrTx/>
              <a:buNone/>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Our current ASCs are tasked with group support </a:t>
            </a:r>
            <a:r>
              <a:rPr lang="en-US" sz="2800" b="1" u="sng" dirty="0" smtClean="0">
                <a:solidFill>
                  <a:srgbClr val="4E3B30"/>
                </a:solidFill>
                <a:latin typeface="Franklin Gothic Book" charset="0"/>
              </a:rPr>
              <a:t>and</a:t>
            </a:r>
            <a:r>
              <a:rPr lang="en-US" sz="2800" b="1" dirty="0" smtClean="0">
                <a:solidFill>
                  <a:srgbClr val="4E3B30"/>
                </a:solidFill>
                <a:latin typeface="Franklin Gothic Book" charset="0"/>
              </a:rPr>
              <a:t> local service delivery.</a:t>
            </a:r>
          </a:p>
          <a:p>
            <a:pPr>
              <a:lnSpc>
                <a:spcPct val="90000"/>
              </a:lnSpc>
              <a:spcBef>
                <a:spcPts val="800"/>
              </a:spcBef>
              <a:buClrTx/>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a:lnSpc>
                <a:spcPct val="90000"/>
              </a:lnSpc>
              <a:spcBef>
                <a:spcPts val="800"/>
              </a:spcBef>
              <a:buClrTx/>
              <a:buNone/>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In these proposals, local efforts would be divided:</a:t>
            </a:r>
          </a:p>
          <a:p>
            <a:pPr>
              <a:lnSpc>
                <a:spcPct val="90000"/>
              </a:lnSpc>
              <a:spcBef>
                <a:spcPts val="800"/>
              </a:spcBef>
              <a:buClrTx/>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57200" lvl="1" indent="-290513">
              <a:lnSpc>
                <a:spcPct val="90000"/>
              </a:lnSpc>
              <a:spcBef>
                <a:spcPts val="800"/>
              </a:spcBef>
              <a:buFont typeface="Arial" charset="0"/>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Group Support Unit (GSU): devoted entirely to providing support to local groups</a:t>
            </a:r>
          </a:p>
          <a:p>
            <a:pPr marL="457200" lvl="1" indent="-290513">
              <a:lnSpc>
                <a:spcPct val="90000"/>
              </a:lnSpc>
              <a:spcBef>
                <a:spcPts val="800"/>
              </a:spcBef>
              <a:buNone/>
              <a:tabLst>
                <a:tab pos="723900" algn="l"/>
                <a:tab pos="1447800" algn="l"/>
                <a:tab pos="2171700" algn="l"/>
                <a:tab pos="2895600" algn="l"/>
                <a:tab pos="3619500" algn="l"/>
                <a:tab pos="4343400" algn="l"/>
                <a:tab pos="5067300" algn="l"/>
                <a:tab pos="5791200" algn="l"/>
                <a:tab pos="6515100" algn="l"/>
              </a:tabLst>
            </a:pPr>
            <a:endParaRPr lang="en-US" b="1" dirty="0" smtClean="0">
              <a:solidFill>
                <a:srgbClr val="4E3B30"/>
              </a:solidFill>
              <a:latin typeface="Franklin Gothic Book" charset="0"/>
            </a:endParaRPr>
          </a:p>
          <a:p>
            <a:pPr marL="457200" lvl="1" indent="-290513">
              <a:lnSpc>
                <a:spcPct val="90000"/>
              </a:lnSpc>
              <a:spcBef>
                <a:spcPts val="800"/>
              </a:spcBef>
              <a:buFont typeface="Arial" charset="0"/>
              <a:buChar char="•"/>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Local Service Unit (LSU): devoted entirely to providing</a:t>
            </a:r>
            <a:r>
              <a:rPr lang="en-US" sz="3200" b="1" dirty="0" smtClean="0">
                <a:solidFill>
                  <a:srgbClr val="4E3B30"/>
                </a:solidFill>
                <a:latin typeface="Franklin Gothic Book" charset="0"/>
              </a:rPr>
              <a:t> </a:t>
            </a:r>
            <a:r>
              <a:rPr lang="en-US" b="1" dirty="0" smtClean="0">
                <a:solidFill>
                  <a:srgbClr val="4E3B30"/>
                </a:solidFill>
                <a:latin typeface="Franklin Gothic Book" charset="0"/>
              </a:rPr>
              <a:t>local services</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Intermediate bodies</a:t>
            </a:r>
            <a:endParaRPr lang="en-US" dirty="0"/>
          </a:p>
        </p:txBody>
      </p:sp>
      <p:sp>
        <p:nvSpPr>
          <p:cNvPr id="3" name="Content Placeholder 2"/>
          <p:cNvSpPr>
            <a:spLocks noGrp="1"/>
          </p:cNvSpPr>
          <p:nvPr>
            <p:ph idx="1"/>
          </p:nvPr>
        </p:nvSpPr>
        <p:spPr/>
        <p:txBody>
          <a:bodyPr/>
          <a:lstStyle/>
          <a:p>
            <a:pPr marL="431800" lvl="1" indent="-215900">
              <a:spcAft>
                <a:spcPct val="0"/>
              </a:spcAft>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b="1" dirty="0" smtClean="0">
                <a:solidFill>
                  <a:srgbClr val="000000"/>
                </a:solidFill>
                <a:latin typeface="Arial" charset="0"/>
              </a:rPr>
              <a:t>Occupy space between service bodies – like and accordion</a:t>
            </a:r>
          </a:p>
          <a:p>
            <a:pPr marL="431800" lvl="1" indent="-215900">
              <a:lnSpc>
                <a:spcPct val="187000"/>
              </a:lnSpc>
              <a:spcAft>
                <a:spcPct val="0"/>
              </a:spcAft>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b="1" dirty="0" smtClean="0">
                <a:solidFill>
                  <a:srgbClr val="000000"/>
                </a:solidFill>
                <a:latin typeface="Arial" charset="0"/>
              </a:rPr>
              <a:t>Form based on need</a:t>
            </a:r>
          </a:p>
          <a:p>
            <a:pPr marL="431800" lvl="1" indent="-215900">
              <a:spcAft>
                <a:spcPct val="0"/>
              </a:spcAft>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b="1" dirty="0" smtClean="0">
                <a:solidFill>
                  <a:srgbClr val="000000"/>
                </a:solidFill>
                <a:latin typeface="Arial" charset="0"/>
              </a:rPr>
              <a:t>Facilitate communications &amp; may deliver services </a:t>
            </a:r>
            <a:endParaRPr lang="en-US" dirty="0" smtClean="0">
              <a:solidFill>
                <a:srgbClr val="000000"/>
              </a:solidFill>
              <a:latin typeface="Arial" charset="0"/>
            </a:endParaRPr>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Intermediate body</a:t>
            </a:r>
            <a:endParaRPr lang="en-US" dirty="0"/>
          </a:p>
        </p:txBody>
      </p:sp>
      <p:grpSp>
        <p:nvGrpSpPr>
          <p:cNvPr id="4" name="Group 1"/>
          <p:cNvGrpSpPr>
            <a:grpSpLocks noGrp="1"/>
          </p:cNvGrpSpPr>
          <p:nvPr>
            <p:ph idx="1"/>
          </p:nvPr>
        </p:nvGrpSpPr>
        <p:grpSpPr bwMode="auto">
          <a:xfrm>
            <a:off x="304800" y="1295400"/>
            <a:ext cx="4495800" cy="5410199"/>
            <a:chOff x="1009" y="384"/>
            <a:chExt cx="2541" cy="3501"/>
          </a:xfrm>
        </p:grpSpPr>
        <p:pic>
          <p:nvPicPr>
            <p:cNvPr id="5" name="Picture 2"/>
            <p:cNvPicPr>
              <a:picLocks noChangeAspect="1" noChangeArrowheads="1"/>
            </p:cNvPicPr>
            <p:nvPr/>
          </p:nvPicPr>
          <p:blipFill>
            <a:blip r:embed="rId3" cstate="print"/>
            <a:srcRect/>
            <a:stretch>
              <a:fillRect/>
            </a:stretch>
          </p:blipFill>
          <p:spPr bwMode="auto">
            <a:xfrm>
              <a:off x="1009" y="384"/>
              <a:ext cx="2541" cy="3501"/>
            </a:xfrm>
            <a:prstGeom prst="rect">
              <a:avLst/>
            </a:prstGeom>
            <a:noFill/>
            <a:ln w="9525">
              <a:noFill/>
              <a:round/>
              <a:headEnd/>
              <a:tailEnd/>
            </a:ln>
            <a:effectLst/>
          </p:spPr>
        </p:pic>
        <p:sp>
          <p:nvSpPr>
            <p:cNvPr id="6" name="Text Box 3"/>
            <p:cNvSpPr txBox="1">
              <a:spLocks noChangeArrowheads="1"/>
            </p:cNvSpPr>
            <p:nvPr/>
          </p:nvSpPr>
          <p:spPr bwMode="auto">
            <a:xfrm>
              <a:off x="1009" y="384"/>
              <a:ext cx="2541" cy="3501"/>
            </a:xfrm>
            <a:prstGeom prst="rect">
              <a:avLst/>
            </a:prstGeom>
            <a:noFill/>
            <a:ln w="9525">
              <a:noFill/>
              <a:round/>
              <a:headEnd/>
              <a:tailEnd/>
            </a:ln>
            <a:effectLst/>
          </p:spPr>
          <p:txBody>
            <a:bodyPr wrap="none" anchor="ctr"/>
            <a:lstStyle/>
            <a:p>
              <a:endParaRPr lang="en-US"/>
            </a:p>
          </p:txBody>
        </p:sp>
      </p:grpSp>
      <p:sp>
        <p:nvSpPr>
          <p:cNvPr id="7" name="Rectangle 6"/>
          <p:cNvSpPr/>
          <p:nvPr/>
        </p:nvSpPr>
        <p:spPr>
          <a:xfrm>
            <a:off x="4876800" y="1371600"/>
            <a:ext cx="4038600" cy="3139321"/>
          </a:xfrm>
          <a:prstGeom prst="rect">
            <a:avLst/>
          </a:prstGeom>
        </p:spPr>
        <p:txBody>
          <a:bodyPr wrap="square">
            <a:spAutoFit/>
          </a:bodyPr>
          <a:lstStyle/>
          <a:p>
            <a:pPr>
              <a:lnSpc>
                <a:spcPct val="100000"/>
              </a:lnSpc>
              <a:spcAft>
                <a:spcPts val="1800"/>
              </a:spcAft>
              <a:buFont typeface="Arial" charset="0"/>
              <a:buChar char="•"/>
              <a:tabLst>
                <a:tab pos="723900" algn="l"/>
                <a:tab pos="1447800" algn="l"/>
                <a:tab pos="2171700" algn="l"/>
                <a:tab pos="2895600" algn="l"/>
              </a:tabLst>
            </a:pPr>
            <a:r>
              <a:rPr lang="en-US" sz="2800" b="1" dirty="0" smtClean="0">
                <a:solidFill>
                  <a:srgbClr val="000000"/>
                </a:solidFill>
              </a:rPr>
              <a:t>Reduce travel for rural GSUs</a:t>
            </a:r>
          </a:p>
          <a:p>
            <a:pPr>
              <a:lnSpc>
                <a:spcPct val="100000"/>
              </a:lnSpc>
              <a:spcAft>
                <a:spcPts val="1800"/>
              </a:spcAft>
              <a:buFont typeface="Arial" charset="0"/>
              <a:buChar char="•"/>
              <a:tabLst>
                <a:tab pos="723900" algn="l"/>
                <a:tab pos="1447800" algn="l"/>
                <a:tab pos="2171700" algn="l"/>
                <a:tab pos="2895600" algn="l"/>
              </a:tabLst>
            </a:pPr>
            <a:r>
              <a:rPr lang="en-US" sz="2800" b="1" dirty="0" smtClean="0">
                <a:solidFill>
                  <a:srgbClr val="000000"/>
                </a:solidFill>
              </a:rPr>
              <a:t>Reduce size of urban LSUs</a:t>
            </a:r>
          </a:p>
          <a:p>
            <a:pPr>
              <a:lnSpc>
                <a:spcPct val="100000"/>
              </a:lnSpc>
              <a:spcAft>
                <a:spcPts val="1800"/>
              </a:spcAft>
              <a:buFont typeface="Arial" charset="0"/>
              <a:buChar char="•"/>
              <a:tabLst>
                <a:tab pos="723900" algn="l"/>
                <a:tab pos="1447800" algn="l"/>
                <a:tab pos="2171700" algn="l"/>
                <a:tab pos="2895600" algn="l"/>
              </a:tabLst>
            </a:pPr>
            <a:r>
              <a:rPr lang="en-US" sz="2800" b="1" dirty="0" smtClean="0">
                <a:solidFill>
                  <a:srgbClr val="000000"/>
                </a:solidFill>
              </a:rPr>
              <a:t>Allow minority language groups to come together </a:t>
            </a:r>
            <a:endParaRPr lang="en-US" sz="2800" b="1" dirty="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endParaRPr lang="en-US" dirty="0"/>
          </a:p>
        </p:txBody>
      </p:sp>
      <p:pic>
        <p:nvPicPr>
          <p:cNvPr id="4" name="Picture 2"/>
          <p:cNvPicPr>
            <a:picLocks noGrp="1" noChangeAspect="1" noChangeArrowheads="1"/>
          </p:cNvPicPr>
          <p:nvPr>
            <p:ph idx="1"/>
          </p:nvPr>
        </p:nvPicPr>
        <p:blipFill>
          <a:blip r:embed="rId3" cstate="print"/>
          <a:srcRect/>
          <a:stretch>
            <a:fillRect/>
          </a:stretch>
        </p:blipFill>
        <p:spPr bwMode="auto">
          <a:xfrm>
            <a:off x="228600" y="1219200"/>
            <a:ext cx="4103414" cy="5334000"/>
          </a:xfrm>
          <a:prstGeom prst="rect">
            <a:avLst/>
          </a:prstGeom>
          <a:noFill/>
          <a:ln w="9525">
            <a:noFill/>
            <a:round/>
            <a:headEnd/>
            <a:tailEnd/>
          </a:ln>
          <a:effectLst/>
        </p:spPr>
      </p:pic>
      <p:sp>
        <p:nvSpPr>
          <p:cNvPr id="5" name="Rectangle 4"/>
          <p:cNvSpPr/>
          <p:nvPr/>
        </p:nvSpPr>
        <p:spPr>
          <a:xfrm>
            <a:off x="4572000" y="1752600"/>
            <a:ext cx="4267200" cy="2985433"/>
          </a:xfrm>
          <a:prstGeom prst="rect">
            <a:avLst/>
          </a:prstGeom>
        </p:spPr>
        <p:txBody>
          <a:bodyPr wrap="square">
            <a:spAutoFit/>
          </a:bodyPr>
          <a:lstStyle/>
          <a:p>
            <a:pPr>
              <a:lnSpc>
                <a:spcPct val="100000"/>
              </a:lnSpc>
              <a:spcAft>
                <a:spcPts val="1200"/>
              </a:spcAft>
              <a:buFont typeface="Arial" charset="0"/>
              <a:buChar char="•"/>
              <a:tabLst>
                <a:tab pos="723900" algn="l"/>
                <a:tab pos="1447800" algn="l"/>
                <a:tab pos="2171700" algn="l"/>
                <a:tab pos="2895600" algn="l"/>
              </a:tabLst>
            </a:pPr>
            <a:r>
              <a:rPr lang="en-US" sz="2800" b="1" dirty="0" smtClean="0">
                <a:solidFill>
                  <a:srgbClr val="000000"/>
                </a:solidFill>
              </a:rPr>
              <a:t>Neighboring LSUs can   	send delegate(s) </a:t>
            </a:r>
          </a:p>
          <a:p>
            <a:pPr>
              <a:lnSpc>
                <a:spcPct val="100000"/>
              </a:lnSpc>
              <a:spcAft>
                <a:spcPts val="1200"/>
              </a:spcAft>
              <a:buFont typeface="Arial" charset="0"/>
              <a:buChar char="•"/>
              <a:tabLst>
                <a:tab pos="723900" algn="l"/>
                <a:tab pos="1447800" algn="l"/>
                <a:tab pos="2171700" algn="l"/>
                <a:tab pos="2895600" algn="l"/>
              </a:tabLst>
            </a:pPr>
            <a:r>
              <a:rPr lang="en-US" sz="2800" b="1" dirty="0" smtClean="0">
                <a:solidFill>
                  <a:srgbClr val="000000"/>
                </a:solidFill>
              </a:rPr>
              <a:t>Reduces travel time</a:t>
            </a:r>
          </a:p>
          <a:p>
            <a:pPr>
              <a:lnSpc>
                <a:spcPct val="100000"/>
              </a:lnSpc>
              <a:buFont typeface="Arial" charset="0"/>
              <a:buChar char="•"/>
              <a:tabLst>
                <a:tab pos="723900" algn="l"/>
                <a:tab pos="1447800" algn="l"/>
                <a:tab pos="2171700" algn="l"/>
                <a:tab pos="2895600" algn="l"/>
              </a:tabLst>
            </a:pPr>
            <a:r>
              <a:rPr lang="en-US" sz="2800" b="1" dirty="0" smtClean="0">
                <a:solidFill>
                  <a:srgbClr val="000000"/>
                </a:solidFill>
              </a:rPr>
              <a:t>Reduces number of   	delegates in large 	state/national body</a:t>
            </a:r>
            <a:endParaRPr lang="en-US" sz="2800" b="1" dirty="0">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Intermediate bodies</a:t>
            </a:r>
            <a:endParaRPr lang="en-US" dirty="0"/>
          </a:p>
        </p:txBody>
      </p:sp>
      <p:sp>
        <p:nvSpPr>
          <p:cNvPr id="3" name="Content Placeholder 2"/>
          <p:cNvSpPr>
            <a:spLocks noGrp="1"/>
          </p:cNvSpPr>
          <p:nvPr>
            <p:ph idx="1"/>
          </p:nvPr>
        </p:nvSpPr>
        <p:spPr/>
        <p:txBody>
          <a:bodyPr>
            <a:normAutofit/>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“Span a gap” where needed.  For example, it may not be practical for the California State body to be composed of delegates from all LSUs</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Created when the need definitely exists, but that need would be </a:t>
            </a:r>
            <a:r>
              <a:rPr lang="en-US" sz="2800" b="1" i="1" dirty="0" smtClean="0">
                <a:solidFill>
                  <a:srgbClr val="4E3B30"/>
                </a:solidFill>
                <a:latin typeface="Franklin Gothic Book" charset="0"/>
              </a:rPr>
              <a:t>density, distance</a:t>
            </a:r>
            <a:r>
              <a:rPr lang="en-US" sz="2800" b="1" dirty="0" smtClean="0">
                <a:solidFill>
                  <a:srgbClr val="4E3B30"/>
                </a:solidFill>
                <a:latin typeface="Franklin Gothic Book" charset="0"/>
              </a:rPr>
              <a:t> or </a:t>
            </a:r>
            <a:r>
              <a:rPr lang="en-US" sz="2800" b="1" i="1" dirty="0" smtClean="0">
                <a:solidFill>
                  <a:srgbClr val="4E3B30"/>
                </a:solidFill>
                <a:latin typeface="Franklin Gothic Book" charset="0"/>
              </a:rPr>
              <a:t>language</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i="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“Petition” to form, such as WSC seating (needs more discussion)</a:t>
            </a:r>
            <a:endParaRPr lang="en-US" sz="28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Intermediate bodies</a:t>
            </a:r>
            <a:endParaRPr lang="en-US" dirty="0"/>
          </a:p>
        </p:txBody>
      </p:sp>
      <p:sp>
        <p:nvSpPr>
          <p:cNvPr id="3" name="Content Placeholder 2"/>
          <p:cNvSpPr>
            <a:spLocks noGrp="1"/>
          </p:cNvSpPr>
          <p:nvPr>
            <p:ph idx="1"/>
          </p:nvPr>
        </p:nvSpPr>
        <p:spPr/>
        <p:txBody>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Not a place-holder to retain existing structure.  Needs-based</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Not shared services in the sense that it exists between LSU and State, not between two LSUs  </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More discussion, creativity, experience is needed to further define this level</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State or national service unit</a:t>
            </a:r>
            <a:endParaRPr lang="en-US" dirty="0"/>
          </a:p>
        </p:txBody>
      </p:sp>
      <p:pic>
        <p:nvPicPr>
          <p:cNvPr id="4" name="Picture 2"/>
          <p:cNvPicPr>
            <a:picLocks noGrp="1" noChangeAspect="1" noChangeArrowheads="1"/>
          </p:cNvPicPr>
          <p:nvPr>
            <p:ph idx="1"/>
          </p:nvPr>
        </p:nvPicPr>
        <p:blipFill>
          <a:blip r:embed="rId3" cstate="print"/>
          <a:srcRect/>
          <a:stretch>
            <a:fillRect/>
          </a:stretch>
        </p:blipFill>
        <p:spPr bwMode="auto">
          <a:xfrm>
            <a:off x="3886200" y="1143000"/>
            <a:ext cx="1152525" cy="847725"/>
          </a:xfrm>
          <a:prstGeom prst="rect">
            <a:avLst/>
          </a:prstGeom>
          <a:noFill/>
          <a:ln w="9525">
            <a:noFill/>
            <a:round/>
            <a:headEnd/>
            <a:tailEnd/>
          </a:ln>
          <a:effectLst/>
        </p:spPr>
      </p:pic>
      <p:sp>
        <p:nvSpPr>
          <p:cNvPr id="5" name="Rectangle 4"/>
          <p:cNvSpPr/>
          <p:nvPr/>
        </p:nvSpPr>
        <p:spPr>
          <a:xfrm>
            <a:off x="533400" y="2120950"/>
            <a:ext cx="8229600" cy="3416320"/>
          </a:xfrm>
          <a:prstGeom prst="rect">
            <a:avLst/>
          </a:prstGeom>
        </p:spPr>
        <p:txBody>
          <a:bodyPr wrap="square">
            <a:spAutoFit/>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Consists of a state, province, or country</a:t>
            </a: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Could consist of neighboring states, provinces, or countries for seating purposes</a:t>
            </a: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Provides services that cover the whole state, province, or country</a:t>
            </a: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Border communities may join neighboring states if practical</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Existing or proposed seating option</a:t>
            </a:r>
            <a:endParaRPr lang="en-US" dirty="0"/>
          </a:p>
        </p:txBody>
      </p:sp>
      <p:grpSp>
        <p:nvGrpSpPr>
          <p:cNvPr id="4" name="Group 2"/>
          <p:cNvGrpSpPr>
            <a:grpSpLocks noGrp="1"/>
          </p:cNvGrpSpPr>
          <p:nvPr>
            <p:ph idx="1"/>
          </p:nvPr>
        </p:nvGrpSpPr>
        <p:grpSpPr bwMode="auto">
          <a:xfrm>
            <a:off x="685800" y="1219200"/>
            <a:ext cx="8001000" cy="5334166"/>
            <a:chOff x="1854" y="1008"/>
            <a:chExt cx="3011" cy="3148"/>
          </a:xfrm>
        </p:grpSpPr>
        <p:pic>
          <p:nvPicPr>
            <p:cNvPr id="5" name="Picture 3"/>
            <p:cNvPicPr>
              <a:picLocks noChangeAspect="1" noChangeArrowheads="1"/>
            </p:cNvPicPr>
            <p:nvPr/>
          </p:nvPicPr>
          <p:blipFill>
            <a:blip r:embed="rId3" cstate="print"/>
            <a:srcRect/>
            <a:stretch>
              <a:fillRect/>
            </a:stretch>
          </p:blipFill>
          <p:spPr bwMode="auto">
            <a:xfrm>
              <a:off x="1854" y="1008"/>
              <a:ext cx="2932" cy="3148"/>
            </a:xfrm>
            <a:prstGeom prst="rect">
              <a:avLst/>
            </a:prstGeom>
            <a:noFill/>
            <a:ln w="9525">
              <a:noFill/>
              <a:round/>
              <a:headEnd/>
              <a:tailEnd/>
            </a:ln>
            <a:effectLst/>
          </p:spPr>
        </p:pic>
        <p:sp>
          <p:nvSpPr>
            <p:cNvPr id="6" name="Text Box 4"/>
            <p:cNvSpPr txBox="1">
              <a:spLocks noChangeArrowheads="1"/>
            </p:cNvSpPr>
            <p:nvPr/>
          </p:nvSpPr>
          <p:spPr bwMode="auto">
            <a:xfrm>
              <a:off x="1854" y="1008"/>
              <a:ext cx="3011" cy="2850"/>
            </a:xfrm>
            <a:prstGeom prst="rect">
              <a:avLst/>
            </a:prstGeom>
            <a:noFill/>
            <a:ln w="9525">
              <a:noFill/>
              <a:round/>
              <a:headEnd/>
              <a:tailEnd/>
            </a:ln>
            <a:effectLst/>
          </p:spPr>
          <p:txBody>
            <a:bodyPr wrap="none" anchor="ctr"/>
            <a:lstStyle/>
            <a:p>
              <a:endParaRPr lang="en-U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Intended services</a:t>
            </a:r>
            <a:endParaRPr lang="en-US" dirty="0"/>
          </a:p>
        </p:txBody>
      </p:sp>
      <p:sp>
        <p:nvSpPr>
          <p:cNvPr id="3" name="Content Placeholder 2"/>
          <p:cNvSpPr>
            <a:spLocks noGrp="1"/>
          </p:cNvSpPr>
          <p:nvPr>
            <p:ph idx="1"/>
          </p:nvPr>
        </p:nvSpPr>
        <p:spPr/>
        <p:txBody>
          <a:bodyPr/>
          <a:lstStyle/>
          <a:p>
            <a:pPr indent="-341313">
              <a:spcBef>
                <a:spcPts val="800"/>
              </a:spcBef>
              <a:spcAft>
                <a:spcPts val="1800"/>
              </a:spcAft>
              <a:buClrTx/>
              <a:buNone/>
              <a:tabLst>
                <a:tab pos="723900" algn="l"/>
                <a:tab pos="1447800" algn="l"/>
                <a:tab pos="2171700" algn="l"/>
                <a:tab pos="2895600" algn="l"/>
                <a:tab pos="3619500" algn="l"/>
                <a:tab pos="4343400" algn="l"/>
                <a:tab pos="5067300" algn="l"/>
                <a:tab pos="5791200" algn="l"/>
                <a:tab pos="6515100" algn="l"/>
              </a:tabLst>
            </a:pPr>
            <a:r>
              <a:rPr lang="en-US" b="1" dirty="0" smtClean="0">
                <a:solidFill>
                  <a:srgbClr val="4E3B30"/>
                </a:solidFill>
                <a:latin typeface="Franklin Gothic Book" charset="0"/>
              </a:rPr>
              <a:t>State/national service bodies:</a:t>
            </a:r>
          </a:p>
          <a:p>
            <a:pPr indent="-341313">
              <a:spcBef>
                <a:spcPts val="800"/>
              </a:spcBef>
              <a:spcAft>
                <a:spcPts val="1200"/>
              </a:spcAft>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Interact with government and professional bodies</a:t>
            </a:r>
          </a:p>
          <a:p>
            <a:pPr indent="-341313">
              <a:spcBef>
                <a:spcPts val="800"/>
              </a:spcBef>
              <a:spcAft>
                <a:spcPts val="1200"/>
              </a:spcAft>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Organize assemblies and conventions</a:t>
            </a:r>
          </a:p>
          <a:p>
            <a:pPr indent="-341313">
              <a:spcBef>
                <a:spcPts val="800"/>
              </a:spcBef>
              <a:spcAft>
                <a:spcPts val="1200"/>
              </a:spcAft>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Coordinate centralized resources</a:t>
            </a:r>
          </a:p>
          <a:p>
            <a:pPr indent="-341313">
              <a:spcBef>
                <a:spcPts val="800"/>
              </a:spcBef>
              <a:spcAft>
                <a:spcPts val="1200"/>
              </a:spcAft>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Provide a communication link</a:t>
            </a:r>
          </a:p>
          <a:p>
            <a:pPr>
              <a:buNone/>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State, national or province</a:t>
            </a:r>
            <a:endParaRPr lang="en-US" dirty="0"/>
          </a:p>
        </p:txBody>
      </p:sp>
      <p:sp>
        <p:nvSpPr>
          <p:cNvPr id="3" name="Content Placeholder 2"/>
          <p:cNvSpPr>
            <a:spLocks noGrp="1"/>
          </p:cNvSpPr>
          <p:nvPr>
            <p:ph idx="1"/>
          </p:nvPr>
        </p:nvSpPr>
        <p:spPr/>
        <p:txBody>
          <a:bodyPr>
            <a:normAutofit/>
          </a:bodyPr>
          <a:lstStyle/>
          <a:p>
            <a:pPr marL="431800" indent="-323850">
              <a:lnSpc>
                <a:spcPct val="90000"/>
              </a:lnSpc>
              <a:spcBef>
                <a:spcPts val="7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Basic model going in: US States, Canadian Provinces, Nations elsewhere</a:t>
            </a:r>
          </a:p>
          <a:p>
            <a:pPr marL="431800" indent="-323850">
              <a:lnSpc>
                <a:spcPct val="90000"/>
              </a:lnSpc>
              <a:spcBef>
                <a:spcPts val="7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Identify “anomalies” in this, such as perhaps Brazil, Mexico, Russia and make appropriate adaptations</a:t>
            </a:r>
          </a:p>
          <a:p>
            <a:pPr marL="431800" indent="-323850">
              <a:lnSpc>
                <a:spcPct val="90000"/>
              </a:lnSpc>
              <a:spcBef>
                <a:spcPts val="7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Additional anomalies may be, for example, New England or other smaller states which could combine</a:t>
            </a:r>
          </a:p>
          <a:p>
            <a:pPr marL="431800" indent="-323850">
              <a:lnSpc>
                <a:spcPct val="90000"/>
              </a:lnSpc>
              <a:spcBef>
                <a:spcPts val="7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Need more definition about what constitutes a “state” versus a “nation”</a:t>
            </a:r>
            <a:endParaRPr lang="en-US" sz="28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err="1" smtClean="0"/>
              <a:t>Wsc</a:t>
            </a:r>
            <a:r>
              <a:rPr lang="en-US" dirty="0" smtClean="0"/>
              <a:t> seating</a:t>
            </a:r>
            <a:endParaRPr lang="en-US" dirty="0"/>
          </a:p>
        </p:txBody>
      </p:sp>
      <p:sp>
        <p:nvSpPr>
          <p:cNvPr id="3" name="Content Placeholder 2"/>
          <p:cNvSpPr>
            <a:spLocks noGrp="1"/>
          </p:cNvSpPr>
          <p:nvPr>
            <p:ph idx="1"/>
          </p:nvPr>
        </p:nvSpPr>
        <p:spPr/>
        <p:txBody>
          <a:bodyPr/>
          <a:lstStyle/>
          <a:p>
            <a:pPr marL="431800" indent="-323850">
              <a:lnSpc>
                <a:spcPct val="90000"/>
              </a:lnSpc>
              <a:spcBef>
                <a:spcPts val="7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We will be recommending a seating model based on state/national/province service bodies</a:t>
            </a:r>
          </a:p>
          <a:p>
            <a:pPr marL="431800" indent="-323850">
              <a:lnSpc>
                <a:spcPct val="90000"/>
              </a:lnSpc>
              <a:spcBef>
                <a:spcPts val="7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This model may have a shelf life due to the size of the WSC, but seems most practical at this time</a:t>
            </a:r>
          </a:p>
          <a:p>
            <a:pPr marL="431800" indent="-323850">
              <a:lnSpc>
                <a:spcPct val="90000"/>
              </a:lnSpc>
              <a:spcBef>
                <a:spcPts val="7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We will continue to explore something like a “zonal” seating model </a:t>
            </a:r>
          </a:p>
          <a:p>
            <a:pPr marL="863600" lvl="1" indent="-323850">
              <a:lnSpc>
                <a:spcPct val="90000"/>
              </a:lnSpc>
              <a:spcBef>
                <a:spcPts val="65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600" b="1" dirty="0" smtClean="0">
                <a:solidFill>
                  <a:srgbClr val="4E3B30"/>
                </a:solidFill>
                <a:latin typeface="Franklin Gothic Book" charset="0"/>
              </a:rPr>
              <a:t>“Zones” as we now know them might need to be revamped to make such a model workable</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Processes (next phase)</a:t>
            </a:r>
            <a:endParaRPr lang="en-US" dirty="0"/>
          </a:p>
        </p:txBody>
      </p:sp>
      <p:sp>
        <p:nvSpPr>
          <p:cNvPr id="3" name="Content Placeholder 2"/>
          <p:cNvSpPr>
            <a:spLocks noGrp="1"/>
          </p:cNvSpPr>
          <p:nvPr>
            <p:ph idx="1"/>
          </p:nvPr>
        </p:nvSpPr>
        <p:spPr/>
        <p:txBody>
          <a:bodyPr/>
          <a:lstStyle/>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Still need concrete, documented processes, and have made some progress, but this continues to be a major focus of the next cycle</a:t>
            </a:r>
          </a:p>
          <a:p>
            <a:pPr marL="431800" indent="-323850">
              <a:lnSpc>
                <a:spcPct val="90000"/>
              </a:lnSpc>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dirty="0" smtClean="0">
              <a:solidFill>
                <a:srgbClr val="4E3B30"/>
              </a:solidFill>
              <a:latin typeface="Franklin Gothic Book" charset="0"/>
            </a:endParaRPr>
          </a:p>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Cyclical planning processes, leadership development processes, communications processes, delegation processes, decision-making processes and information management process. Much work to be done on these.</a:t>
            </a:r>
          </a:p>
          <a:p>
            <a:pPr>
              <a:buNone/>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Issues to resolve</a:t>
            </a:r>
            <a:endParaRPr lang="en-US" dirty="0"/>
          </a:p>
        </p:txBody>
      </p:sp>
      <p:sp>
        <p:nvSpPr>
          <p:cNvPr id="3" name="Content Placeholder 2"/>
          <p:cNvSpPr>
            <a:spLocks noGrp="1"/>
          </p:cNvSpPr>
          <p:nvPr>
            <p:ph idx="1"/>
          </p:nvPr>
        </p:nvSpPr>
        <p:spPr/>
        <p:txBody>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Fund flow, including how GSU is funded (if the GSU needs funds)</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Literature distribution</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Legal issues: Corporations, insurance, RSO’s</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 pos="6515100" algn="l"/>
              </a:tabLst>
            </a:pPr>
            <a:endParaRPr lang="en-US" sz="28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Lst>
            </a:pPr>
            <a:r>
              <a:rPr lang="en-US" sz="2800" b="1" dirty="0" smtClean="0">
                <a:solidFill>
                  <a:srgbClr val="4E3B30"/>
                </a:solidFill>
                <a:latin typeface="Franklin Gothic Book" charset="0"/>
              </a:rPr>
              <a:t>Synching planning cycles throughout the system</a:t>
            </a:r>
          </a:p>
          <a:p>
            <a:pPr>
              <a:buNone/>
            </a:pP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Issues to resolve</a:t>
            </a:r>
            <a:endParaRPr lang="en-US" dirty="0"/>
          </a:p>
        </p:txBody>
      </p:sp>
      <p:sp>
        <p:nvSpPr>
          <p:cNvPr id="3" name="Content Placeholder 2"/>
          <p:cNvSpPr>
            <a:spLocks noGrp="1"/>
          </p:cNvSpPr>
          <p:nvPr>
            <p:ph idx="1"/>
          </p:nvPr>
        </p:nvSpPr>
        <p:spPr/>
        <p:txBody>
          <a:bodyPr>
            <a:normAutofit fontScale="92500" lnSpcReduction="20000"/>
          </a:bodyPr>
          <a:lstStyle/>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Lst>
            </a:pPr>
            <a:r>
              <a:rPr lang="en-US" sz="3000" b="1" dirty="0" smtClean="0">
                <a:solidFill>
                  <a:srgbClr val="4E3B30"/>
                </a:solidFill>
                <a:latin typeface="Franklin Gothic Book" charset="0"/>
              </a:rPr>
              <a:t>Who creates intermediate bodies?</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Lst>
            </a:pPr>
            <a:endParaRPr lang="en-US" sz="30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Lst>
            </a:pPr>
            <a:r>
              <a:rPr lang="en-US" sz="3000" b="1" dirty="0" smtClean="0">
                <a:solidFill>
                  <a:srgbClr val="4E3B30"/>
                </a:solidFill>
                <a:latin typeface="Franklin Gothic Book" charset="0"/>
              </a:rPr>
              <a:t>Who determines LSU boundaries?</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Lst>
            </a:pPr>
            <a:endParaRPr lang="en-US" sz="30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Lst>
            </a:pPr>
            <a:r>
              <a:rPr lang="en-US" sz="3000" b="1" dirty="0" smtClean="0">
                <a:solidFill>
                  <a:srgbClr val="4E3B30"/>
                </a:solidFill>
                <a:latin typeface="Franklin Gothic Book" charset="0"/>
              </a:rPr>
              <a:t>How do shared services committees work?</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Lst>
            </a:pPr>
            <a:endParaRPr lang="en-US" sz="30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Lst>
            </a:pPr>
            <a:r>
              <a:rPr lang="en-US" sz="3000" b="1" dirty="0" smtClean="0">
                <a:solidFill>
                  <a:srgbClr val="4E3B30"/>
                </a:solidFill>
                <a:latin typeface="Franklin Gothic Book" charset="0"/>
              </a:rPr>
              <a:t>State/Nation “Anomalies” and how to identify and resolve</a:t>
            </a:r>
          </a:p>
          <a:p>
            <a:pPr marL="431800" indent="-323850">
              <a:spcBef>
                <a:spcPts val="800"/>
              </a:spcBef>
              <a:buSzPct val="45000"/>
              <a:buNone/>
              <a:tabLst>
                <a:tab pos="723900" algn="l"/>
                <a:tab pos="1447800" algn="l"/>
                <a:tab pos="2171700" algn="l"/>
                <a:tab pos="2895600" algn="l"/>
                <a:tab pos="3619500" algn="l"/>
                <a:tab pos="4343400" algn="l"/>
                <a:tab pos="5067300" algn="l"/>
                <a:tab pos="5791200" algn="l"/>
              </a:tabLst>
            </a:pPr>
            <a:endParaRPr lang="en-US" sz="3000" b="1" dirty="0" smtClean="0">
              <a:solidFill>
                <a:srgbClr val="4E3B30"/>
              </a:solidFill>
              <a:latin typeface="Franklin Gothic Book" charset="0"/>
            </a:endParaRPr>
          </a:p>
          <a:p>
            <a:pPr marL="431800" indent="-323850">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Lst>
            </a:pPr>
            <a:r>
              <a:rPr lang="en-US" sz="3000" b="1" dirty="0" smtClean="0">
                <a:solidFill>
                  <a:srgbClr val="4E3B30"/>
                </a:solidFill>
                <a:latin typeface="Franklin Gothic Book" charset="0"/>
              </a:rPr>
              <a:t>Further seating criteria</a:t>
            </a:r>
          </a:p>
          <a:p>
            <a:pPr>
              <a:buNone/>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r>
              <a:rPr lang="en-US" dirty="0" smtClean="0"/>
              <a:t>Time line of work</a:t>
            </a:r>
            <a:endParaRPr lang="en-US" dirty="0"/>
          </a:p>
        </p:txBody>
      </p:sp>
      <p:sp>
        <p:nvSpPr>
          <p:cNvPr id="3" name="Content Placeholder 2"/>
          <p:cNvSpPr>
            <a:spLocks noGrp="1"/>
          </p:cNvSpPr>
          <p:nvPr>
            <p:ph idx="1"/>
          </p:nvPr>
        </p:nvSpPr>
        <p:spPr/>
        <p:txBody>
          <a:bodyPr>
            <a:normAutofit lnSpcReduction="10000"/>
          </a:bodyPr>
          <a:lstStyle/>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Current 4-year project to end at WSC 2012 </a:t>
            </a:r>
          </a:p>
          <a:p>
            <a:pPr marL="431800" indent="-323850">
              <a:lnSpc>
                <a:spcPct val="90000"/>
              </a:lnSpc>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dirty="0" smtClean="0">
              <a:solidFill>
                <a:srgbClr val="4E3B30"/>
              </a:solidFill>
              <a:latin typeface="Franklin Gothic Book" charset="0"/>
            </a:endParaRPr>
          </a:p>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At WSC 2012, we are planning to offer a set of “agreements in principle” on the direction we’ve discussed</a:t>
            </a:r>
          </a:p>
          <a:p>
            <a:pPr marL="431800" indent="-323850">
              <a:lnSpc>
                <a:spcPct val="90000"/>
              </a:lnSpc>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dirty="0" smtClean="0">
              <a:solidFill>
                <a:srgbClr val="4E3B30"/>
              </a:solidFill>
              <a:latin typeface="Franklin Gothic Book" charset="0"/>
            </a:endParaRPr>
          </a:p>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We will propose a project for the 2012-2014 cycle to continue this work</a:t>
            </a:r>
          </a:p>
          <a:p>
            <a:pPr marL="431800" indent="-323850">
              <a:lnSpc>
                <a:spcPct val="90000"/>
              </a:lnSpc>
              <a:spcBef>
                <a:spcPts val="800"/>
              </a:spcBef>
              <a:buSzPct val="45000"/>
              <a:buNone/>
              <a:tabLst>
                <a:tab pos="723900" algn="l"/>
                <a:tab pos="1447800" algn="l"/>
                <a:tab pos="2171700" algn="l"/>
                <a:tab pos="2895600" algn="l"/>
                <a:tab pos="3619500" algn="l"/>
                <a:tab pos="4343400" algn="l"/>
                <a:tab pos="5067300" algn="l"/>
                <a:tab pos="5791200" algn="l"/>
                <a:tab pos="6515100" algn="l"/>
                <a:tab pos="7239000" algn="l"/>
              </a:tabLst>
            </a:pPr>
            <a:endParaRPr lang="en-US" sz="2800" b="1" dirty="0" smtClean="0">
              <a:solidFill>
                <a:srgbClr val="4E3B30"/>
              </a:solidFill>
              <a:latin typeface="Franklin Gothic Book" charset="0"/>
            </a:endParaRPr>
          </a:p>
          <a:p>
            <a:pPr marL="431800" indent="-323850">
              <a:lnSpc>
                <a:spcPct val="90000"/>
              </a:lnSpc>
              <a:spcBef>
                <a:spcPts val="800"/>
              </a:spcBef>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sz="2800" b="1" dirty="0" smtClean="0">
                <a:solidFill>
                  <a:srgbClr val="4E3B30"/>
                </a:solidFill>
                <a:latin typeface="Franklin Gothic Book" charset="0"/>
              </a:rPr>
              <a:t>This model matches the “Resolution Group / Transition Group” model used for WS restructuring</a:t>
            </a:r>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1752" y="1752600"/>
            <a:ext cx="8686800" cy="3581400"/>
          </a:xfrm>
        </p:spPr>
        <p:txBody>
          <a:bodyPr>
            <a:normAutofit/>
          </a:bodyPr>
          <a:lstStyle/>
          <a:p>
            <a:pPr algn="ctr"/>
            <a:r>
              <a:rPr lang="en-US" dirty="0" smtClean="0"/>
              <a:t>questions</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232</TotalTime>
  <Words>1115</Words>
  <Application>Microsoft Office PowerPoint</Application>
  <PresentationFormat>On-screen Show (4:3)</PresentationFormat>
  <Paragraphs>216</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Trek</vt:lpstr>
      <vt:lpstr>NAWS UPDATE</vt:lpstr>
      <vt:lpstr>IMPORTANT INFORMATION &amp; DATES</vt:lpstr>
      <vt:lpstr>IMPORTANT INFORMATION &amp; DATES </vt:lpstr>
      <vt:lpstr>Fiscal update</vt:lpstr>
      <vt:lpstr>Service system input</vt:lpstr>
      <vt:lpstr>Service System Update</vt:lpstr>
      <vt:lpstr>The components of a system </vt:lpstr>
      <vt:lpstr>Project background</vt:lpstr>
      <vt:lpstr>Project Background</vt:lpstr>
      <vt:lpstr>GSU</vt:lpstr>
      <vt:lpstr>Gsu: linear or two-track</vt:lpstr>
      <vt:lpstr>Group support and local services</vt:lpstr>
      <vt:lpstr>What happens at the gsu</vt:lpstr>
      <vt:lpstr>Local service unit</vt:lpstr>
      <vt:lpstr>Lsu: linear or two-track</vt:lpstr>
      <vt:lpstr>Local services: lsu</vt:lpstr>
      <vt:lpstr>Local planning conference</vt:lpstr>
      <vt:lpstr>Local planning conference</vt:lpstr>
      <vt:lpstr>Annual assembly</vt:lpstr>
      <vt:lpstr>Focused local units</vt:lpstr>
      <vt:lpstr>Intermediate bodies</vt:lpstr>
      <vt:lpstr>Intermediate body</vt:lpstr>
      <vt:lpstr>Slide 23</vt:lpstr>
      <vt:lpstr>Intermediate bodies</vt:lpstr>
      <vt:lpstr>Intermediate bodies</vt:lpstr>
      <vt:lpstr>State or national service unit</vt:lpstr>
      <vt:lpstr>Existing or proposed seating option</vt:lpstr>
      <vt:lpstr>Intended services</vt:lpstr>
      <vt:lpstr>State, national or province</vt:lpstr>
      <vt:lpstr>Wsc seating</vt:lpstr>
      <vt:lpstr>Processes (next phase)</vt:lpstr>
      <vt:lpstr>Issues to resolve</vt:lpstr>
      <vt:lpstr>Issues to resolve</vt:lpstr>
      <vt:lpstr>Time line of work</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NAWS UPDATE</dc:title>
  <dc:creator>Brenda</dc:creator>
  <cp:lastModifiedBy>Michael T. Hooten</cp:lastModifiedBy>
  <cp:revision>55</cp:revision>
  <dcterms:created xsi:type="dcterms:W3CDTF">2011-04-08T21:20:06Z</dcterms:created>
  <dcterms:modified xsi:type="dcterms:W3CDTF">2011-05-22T17:35:41Z</dcterms:modified>
</cp:coreProperties>
</file>